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88" r:id="rId1"/>
  </p:sldMasterIdLst>
  <p:sldIdLst>
    <p:sldId id="272" r:id="rId2"/>
    <p:sldId id="256" r:id="rId3"/>
    <p:sldId id="257" r:id="rId4"/>
    <p:sldId id="263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84" autoAdjust="0"/>
    <p:restoredTop sz="94660"/>
  </p:normalViewPr>
  <p:slideViewPr>
    <p:cSldViewPr snapToGrid="0">
      <p:cViewPr>
        <p:scale>
          <a:sx n="81" d="100"/>
          <a:sy n="81" d="100"/>
        </p:scale>
        <p:origin x="492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&#1495;&#1493;&#1489;&#1512;&#1514;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&#1495;&#1493;&#1489;&#1512;&#1514;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__________Microsoft_Excel1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_____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he-IL" dirty="0"/>
              <a:t>כמות </a:t>
            </a:r>
            <a:r>
              <a:rPr lang="he-IL" dirty="0" smtClean="0"/>
              <a:t>משתתפים 303</a:t>
            </a:r>
            <a:r>
              <a:rPr lang="he-IL" baseline="0" dirty="0" smtClean="0"/>
              <a:t> - התפלגות לפי כיתות</a:t>
            </a:r>
            <a:endParaRPr lang="he-IL" dirty="0"/>
          </a:p>
        </c:rich>
      </c:tx>
      <c:layout/>
      <c:overlay val="0"/>
    </c:title>
    <c:autoTitleDeleted val="0"/>
    <c:view3D>
      <c:rotX val="30"/>
      <c:rotY val="36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גיליון1!$I$7</c:f>
              <c:strCache>
                <c:ptCount val="1"/>
                <c:pt idx="0">
                  <c:v>כמות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Lbls>
            <c:dLbl>
              <c:idx val="6"/>
              <c:layout>
                <c:manualLayout>
                  <c:x val="-7.6406649424032242E-3"/>
                  <c:y val="4.8936902593928862E-2"/>
                </c:manualLayout>
              </c:layout>
              <c:tx>
                <c:rich>
                  <a:bodyPr/>
                  <a:lstStyle/>
                  <a:p>
                    <a:r>
                      <a:rPr lang="he-IL" sz="1600" baseline="0" dirty="0" smtClean="0"/>
                      <a:t>ח7</a:t>
                    </a:r>
                  </a:p>
                  <a:p>
                    <a:r>
                      <a:rPr lang="he-IL" sz="1600" baseline="0" dirty="0" smtClean="0"/>
                      <a:t>10%</a:t>
                    </a:r>
                    <a:endParaRPr lang="en-US" sz="1600" baseline="0" dirty="0" smtClean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4082667050423042E-2"/>
                      <c:h val="9.2197086796021163E-2"/>
                    </c:manualLayout>
                  </c15:layout>
                  <c15:dlblFieldTable/>
                  <c15:showDataLabelsRange val="0"/>
                </c:ext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he-IL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גיליון1!$H$8:$H$18</c:f>
              <c:strCache>
                <c:ptCount val="11"/>
                <c:pt idx="0">
                  <c:v>ח1</c:v>
                </c:pt>
                <c:pt idx="1">
                  <c:v>ח2</c:v>
                </c:pt>
                <c:pt idx="2">
                  <c:v>ח3</c:v>
                </c:pt>
                <c:pt idx="3">
                  <c:v>ח4</c:v>
                </c:pt>
                <c:pt idx="4">
                  <c:v>ח5</c:v>
                </c:pt>
                <c:pt idx="5">
                  <c:v>ח6</c:v>
                </c:pt>
                <c:pt idx="6">
                  <c:v>ח7</c:v>
                </c:pt>
                <c:pt idx="7">
                  <c:v>ח8</c:v>
                </c:pt>
                <c:pt idx="8">
                  <c:v>ח9</c:v>
                </c:pt>
                <c:pt idx="9">
                  <c:v>ח10</c:v>
                </c:pt>
                <c:pt idx="10">
                  <c:v>ח11</c:v>
                </c:pt>
              </c:strCache>
            </c:strRef>
          </c:cat>
          <c:val>
            <c:numRef>
              <c:f>גיליון1!$I$8:$I$18</c:f>
              <c:numCache>
                <c:formatCode>General</c:formatCode>
                <c:ptCount val="11"/>
                <c:pt idx="0">
                  <c:v>24</c:v>
                </c:pt>
                <c:pt idx="1">
                  <c:v>29</c:v>
                </c:pt>
                <c:pt idx="2">
                  <c:v>30</c:v>
                </c:pt>
                <c:pt idx="3">
                  <c:v>26</c:v>
                </c:pt>
                <c:pt idx="4">
                  <c:v>28</c:v>
                </c:pt>
                <c:pt idx="5">
                  <c:v>21</c:v>
                </c:pt>
                <c:pt idx="6">
                  <c:v>30</c:v>
                </c:pt>
                <c:pt idx="7">
                  <c:v>29</c:v>
                </c:pt>
                <c:pt idx="8">
                  <c:v>27</c:v>
                </c:pt>
                <c:pt idx="9">
                  <c:v>25</c:v>
                </c:pt>
                <c:pt idx="10">
                  <c:v>34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he-IL"/>
              <a:t>השתתפות לפי מגדרים   בנות: 165 בנים:138</a:t>
            </a:r>
          </a:p>
        </c:rich>
      </c:tx>
      <c:layout>
        <c:manualLayout>
          <c:xMode val="edge"/>
          <c:yMode val="edge"/>
          <c:x val="0.22043333333333334"/>
          <c:y val="0.1740740740740740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855883639545056"/>
          <c:y val="0.31958880139982504"/>
          <c:w val="0.3445489938757656"/>
          <c:h val="0.57424832312627594"/>
        </c:manualLayout>
      </c:layout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0.09"/>
                  <c:y val="-2.7777777777777779E-3"/>
                </c:manualLayout>
              </c:layout>
              <c:tx>
                <c:rich>
                  <a:bodyPr/>
                  <a:lstStyle/>
                  <a:p>
                    <a:r>
                      <a:rPr lang="he-IL"/>
                      <a:t>
בנים</a:t>
                    </a:r>
                  </a:p>
                  <a:p>
                    <a:r>
                      <a:rPr lang="en-US"/>
                      <a:t>44%</a:t>
                    </a:r>
                    <a:endParaRPr lang="he-IL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7222222222222248E-2"/>
                  <c:y val="3.981481481481481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 rot="0" vert="horz"/>
              <a:lstStyle/>
              <a:p>
                <a:pPr>
                  <a:defRPr/>
                </a:pPr>
                <a:endParaRPr lang="he-I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גיליון2!$A$2:$A$3</c:f>
              <c:strCache>
                <c:ptCount val="2"/>
                <c:pt idx="0">
                  <c:v>זכר</c:v>
                </c:pt>
                <c:pt idx="1">
                  <c:v>נקבה</c:v>
                </c:pt>
              </c:strCache>
            </c:strRef>
          </c:cat>
          <c:val>
            <c:numRef>
              <c:f>גיליון2!$B$2:$B$3</c:f>
              <c:numCache>
                <c:formatCode>General</c:formatCode>
                <c:ptCount val="2"/>
                <c:pt idx="0">
                  <c:v>138</c:v>
                </c:pt>
                <c:pt idx="1">
                  <c:v>165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6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תלמידים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0.11594202898550725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he-IL"/>
                      <a:t>
כן</a:t>
                    </a:r>
                  </a:p>
                  <a:p>
                    <a:r>
                      <a:rPr lang="he-IL"/>
                      <a:t>21%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81627"/>
                        <a:gd name="adj2" fmla="val 31182"/>
                      </a:avLst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0990338164251212"/>
                  <c:y val="-5.837284991421029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97372"/>
                        <a:gd name="adj2" fmla="val -131662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he-I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גיליון1!$A$2:$A$3</c:f>
              <c:strCache>
                <c:ptCount val="2"/>
                <c:pt idx="0">
                  <c:v>כן</c:v>
                </c:pt>
                <c:pt idx="1">
                  <c:v>לא</c:v>
                </c:pt>
              </c:strCache>
            </c:strRef>
          </c:cat>
          <c:val>
            <c:numRef>
              <c:f>גיליון1!$B$2:$B$3</c:f>
              <c:numCache>
                <c:formatCode>General</c:formatCode>
                <c:ptCount val="2"/>
                <c:pt idx="0">
                  <c:v>63</c:v>
                </c:pt>
                <c:pt idx="1">
                  <c:v>240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26451771653544"/>
          <c:y val="9.8981353784542291E-4"/>
          <c:w val="0.31913886154855642"/>
          <c:h val="0.70292135001967337"/>
        </c:manualLayout>
      </c:layout>
      <c:doughnut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 2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0"/>
                  <c:y val="0.1955490472126044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85024154589372E-2"/>
                  <c:y val="-3.502370994852620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9.420289855072464E-2"/>
                  <c:y val="4.377963743565761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3333333333333329E-2"/>
                  <c:y val="8.755927487131544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he-I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גיליון1!$A$2:$A$5</c:f>
              <c:strCache>
                <c:ptCount val="4"/>
                <c:pt idx="0">
                  <c:v>הורים</c:v>
                </c:pt>
                <c:pt idx="1">
                  <c:v>חברים</c:v>
                </c:pt>
                <c:pt idx="2">
                  <c:v>אחים</c:v>
                </c:pt>
                <c:pt idx="3">
                  <c:v>אחר</c:v>
                </c:pt>
              </c:strCache>
            </c:strRef>
          </c:cat>
          <c:val>
            <c:numRef>
              <c:f>גיליון1!$B$2:$B$5</c:f>
              <c:numCache>
                <c:formatCode>General</c:formatCode>
                <c:ptCount val="4"/>
                <c:pt idx="0">
                  <c:v>12</c:v>
                </c:pt>
                <c:pt idx="1">
                  <c:v>59</c:v>
                </c:pt>
                <c:pt idx="2">
                  <c:v>3</c:v>
                </c:pt>
                <c:pt idx="3">
                  <c:v>196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EF83-C4D8-4C7A-897F-BCDA70258B48}" type="datetimeFigureOut">
              <a:rPr lang="he-IL" smtClean="0"/>
              <a:t>כ"ט/אדר א/תשע"ו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7057-1C28-45CF-A64E-F504E2AC83E9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EF83-C4D8-4C7A-897F-BCDA70258B48}" type="datetimeFigureOut">
              <a:rPr lang="he-IL" smtClean="0"/>
              <a:t>כ"ט/אדר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7057-1C28-45CF-A64E-F504E2AC83E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1"/>
            <a:ext cx="27432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1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EF83-C4D8-4C7A-897F-BCDA70258B48}" type="datetimeFigureOut">
              <a:rPr lang="he-IL" smtClean="0"/>
              <a:t>כ"ט/אדר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7057-1C28-45CF-A64E-F504E2AC83E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EF83-C4D8-4C7A-897F-BCDA70258B48}" type="datetimeFigureOut">
              <a:rPr lang="he-IL" smtClean="0"/>
              <a:t>כ"ט/אדר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7057-1C28-45CF-A64E-F504E2AC83E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EF83-C4D8-4C7A-897F-BCDA70258B48}" type="datetimeFigureOut">
              <a:rPr lang="he-IL" smtClean="0"/>
              <a:t>כ"ט/אדר א/תשע"ו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7057-1C28-45CF-A64E-F504E2AC83E9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EF83-C4D8-4C7A-897F-BCDA70258B48}" type="datetimeFigureOut">
              <a:rPr lang="he-IL" smtClean="0"/>
              <a:t>כ"ט/אדר א/תשע"ו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7057-1C28-45CF-A64E-F504E2AC83E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EF83-C4D8-4C7A-897F-BCDA70258B48}" type="datetimeFigureOut">
              <a:rPr lang="he-IL" smtClean="0"/>
              <a:t>כ"ט/אדר א/תשע"ו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7057-1C28-45CF-A64E-F504E2AC83E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EF83-C4D8-4C7A-897F-BCDA70258B48}" type="datetimeFigureOut">
              <a:rPr lang="he-IL" smtClean="0"/>
              <a:t>כ"ט/אדר א/תשע"ו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7057-1C28-45CF-A64E-F504E2AC83E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EF83-C4D8-4C7A-897F-BCDA70258B48}" type="datetimeFigureOut">
              <a:rPr lang="he-IL" smtClean="0"/>
              <a:t>כ"ט/אדר א/תשע"ו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7057-1C28-45CF-A64E-F504E2AC83E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EF83-C4D8-4C7A-897F-BCDA70258B48}" type="datetimeFigureOut">
              <a:rPr lang="he-IL" smtClean="0"/>
              <a:t>כ"ט/אדר א/תשע"ו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E7057-1C28-45CF-A64E-F504E2AC83E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1EF83-C4D8-4C7A-897F-BCDA70258B48}" type="datetimeFigureOut">
              <a:rPr lang="he-IL" smtClean="0"/>
              <a:t>כ"ט/אדר א/תשע"ו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3A7E7057-1C28-45CF-A64E-F504E2AC83E9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3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A1EF83-C4D8-4C7A-897F-BCDA70258B48}" type="datetimeFigureOut">
              <a:rPr lang="he-IL" smtClean="0"/>
              <a:t>כ"ט/אדר א/תשע"ו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7E7057-1C28-45CF-A64E-F504E2AC83E9}" type="slidenum">
              <a:rPr lang="he-IL" smtClean="0"/>
              <a:t>‹#›</a:t>
            </a:fld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>
          <a:xfrm>
            <a:off x="679938" y="1371600"/>
            <a:ext cx="10500126" cy="256735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dirty="0" smtClean="0"/>
              <a:t>קריית חינוך "דרור"</a:t>
            </a:r>
            <a:r>
              <a:rPr lang="en-US" dirty="0"/>
              <a:t/>
            </a:r>
            <a:br>
              <a:rPr lang="en-US" dirty="0"/>
            </a:br>
            <a:r>
              <a:rPr lang="he-IL" dirty="0" smtClean="0"/>
              <a:t>משוב יום מקוון שכבת ח'</a:t>
            </a:r>
            <a:endParaRPr lang="he-IL" dirty="0"/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>
          <a:xfrm>
            <a:off x="676031" y="4353951"/>
            <a:ext cx="10472928" cy="1752600"/>
          </a:xfrm>
        </p:spPr>
        <p:txBody>
          <a:bodyPr>
            <a:normAutofit/>
          </a:bodyPr>
          <a:lstStyle/>
          <a:p>
            <a:pPr algn="ctr"/>
            <a:r>
              <a:rPr lang="he-IL" sz="2400" dirty="0" smtClean="0"/>
              <a:t>המשוב התבצע כמשימה אחרונה בסיום היום</a:t>
            </a:r>
          </a:p>
          <a:p>
            <a:pPr algn="ctr"/>
            <a:r>
              <a:rPr lang="he-IL" sz="2400" dirty="0" smtClean="0"/>
              <a:t>חורף, 2016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79028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61768"/>
            <a:ext cx="10034954" cy="3415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6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1323" y="1055780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he-IL" sz="2800" b="1" dirty="0"/>
              <a:t>האם נתקלת בבעיות טכניות (לא הצלחת לפתוח את הילקוט הדיגיטלי, לא הצלחת להדליק את המחשב)</a:t>
            </a:r>
            <a:br>
              <a:rPr lang="he-IL" sz="2800" b="1" dirty="0"/>
            </a:br>
            <a:endParaRPr lang="he-IL" sz="2800" dirty="0"/>
          </a:p>
        </p:txBody>
      </p:sp>
      <p:graphicFrame>
        <p:nvGraphicFramePr>
          <p:cNvPr id="9" name="מציין מיקום תוכן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040965"/>
              </p:ext>
            </p:extLst>
          </p:nvPr>
        </p:nvGraphicFramePr>
        <p:xfrm>
          <a:off x="21045" y="1485900"/>
          <a:ext cx="12153747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184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936631" y="445479"/>
            <a:ext cx="5703277" cy="1266092"/>
          </a:xfrm>
        </p:spPr>
        <p:txBody>
          <a:bodyPr>
            <a:normAutofit/>
          </a:bodyPr>
          <a:lstStyle/>
          <a:p>
            <a:r>
              <a:rPr lang="he-IL" sz="4000" dirty="0" smtClean="0"/>
              <a:t>איך הצלחת לפתור בעיות אלו</a:t>
            </a:r>
            <a:endParaRPr lang="he-IL" sz="4000" dirty="0"/>
          </a:p>
        </p:txBody>
      </p:sp>
      <p:graphicFrame>
        <p:nvGraphicFramePr>
          <p:cNvPr id="8" name="מציין מיקום תוכן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555299"/>
              </p:ext>
            </p:extLst>
          </p:nvPr>
        </p:nvGraphicFramePr>
        <p:xfrm>
          <a:off x="-1547447" y="2354245"/>
          <a:ext cx="12192000" cy="5535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111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35724" y="2583645"/>
            <a:ext cx="7854462" cy="286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17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4124" y="2339945"/>
            <a:ext cx="9624646" cy="3119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75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יתרונות </a:t>
            </a:r>
            <a:r>
              <a:rPr lang="he-IL" dirty="0" smtClean="0"/>
              <a:t>יום לימודים מקוון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 smtClean="0"/>
              <a:t>לא צריך לבוא לבית הספר</a:t>
            </a:r>
          </a:p>
          <a:p>
            <a:r>
              <a:rPr lang="he-IL" dirty="0" smtClean="0"/>
              <a:t>למידה עצמאית</a:t>
            </a:r>
          </a:p>
          <a:p>
            <a:r>
              <a:rPr lang="he-IL" dirty="0" smtClean="0"/>
              <a:t>לקום מאוחר יותר</a:t>
            </a:r>
          </a:p>
          <a:p>
            <a:r>
              <a:rPr lang="he-IL" dirty="0" smtClean="0"/>
              <a:t>אין יתרון</a:t>
            </a:r>
          </a:p>
          <a:p>
            <a:r>
              <a:rPr lang="he-IL" dirty="0" smtClean="0"/>
              <a:t>המחשב מהווה סביבת עבודה נוחה </a:t>
            </a:r>
            <a:r>
              <a:rPr lang="he-IL" dirty="0" smtClean="0"/>
              <a:t>יותר</a:t>
            </a:r>
            <a:endParaRPr lang="he-IL" dirty="0" smtClean="0"/>
          </a:p>
          <a:p>
            <a:endParaRPr lang="he-IL" dirty="0"/>
          </a:p>
        </p:txBody>
      </p:sp>
      <p:sp>
        <p:nvSpPr>
          <p:cNvPr id="4" name="מלבן מעוגל 3"/>
          <p:cNvSpPr/>
          <p:nvPr/>
        </p:nvSpPr>
        <p:spPr>
          <a:xfrm rot="20210844">
            <a:off x="1664676" y="2379785"/>
            <a:ext cx="2004647" cy="90267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היגדים מובילים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0082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חסרונות </a:t>
            </a:r>
            <a:r>
              <a:rPr lang="he-IL" dirty="0" smtClean="0"/>
              <a:t>יום לימודים מקוון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אין חסרונות</a:t>
            </a:r>
          </a:p>
          <a:p>
            <a:r>
              <a:rPr lang="he-IL" dirty="0" smtClean="0"/>
              <a:t>אין עזרה מהמורים וקשה לבד</a:t>
            </a:r>
          </a:p>
          <a:p>
            <a:r>
              <a:rPr lang="he-IL" dirty="0" smtClean="0"/>
              <a:t>לא נפגשים עם חברים</a:t>
            </a:r>
          </a:p>
          <a:p>
            <a:r>
              <a:rPr lang="he-IL" dirty="0" smtClean="0"/>
              <a:t>בעיות טכניות (המחשב יכול לקרוס וכיו"ב)</a:t>
            </a:r>
          </a:p>
          <a:p>
            <a:r>
              <a:rPr lang="he-IL" dirty="0" smtClean="0"/>
              <a:t>מעט מדי זמן לפעילויות</a:t>
            </a:r>
            <a:endParaRPr lang="he-IL" dirty="0"/>
          </a:p>
        </p:txBody>
      </p:sp>
      <p:sp>
        <p:nvSpPr>
          <p:cNvPr id="4" name="מלבן מעוגל 3"/>
          <p:cNvSpPr/>
          <p:nvPr/>
        </p:nvSpPr>
        <p:spPr>
          <a:xfrm rot="20210844">
            <a:off x="1664676" y="2379785"/>
            <a:ext cx="2004647" cy="90267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היגדים מובילים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7956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תרשים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9775930"/>
              </p:ext>
            </p:extLst>
          </p:nvPr>
        </p:nvGraphicFramePr>
        <p:xfrm>
          <a:off x="950861" y="424543"/>
          <a:ext cx="9972955" cy="6039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660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6708904"/>
              </p:ext>
            </p:extLst>
          </p:nvPr>
        </p:nvGraphicFramePr>
        <p:xfrm>
          <a:off x="495300" y="0"/>
          <a:ext cx="11430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945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72985" y="1579563"/>
            <a:ext cx="9144000" cy="2387600"/>
          </a:xfrm>
        </p:spPr>
        <p:txBody>
          <a:bodyPr/>
          <a:lstStyle/>
          <a:p>
            <a:r>
              <a:rPr lang="he-I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משוב על הפעילות במדעים</a:t>
            </a:r>
            <a:endParaRPr lang="he-IL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53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476" y="1999637"/>
            <a:ext cx="9835662" cy="331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73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526" y="1991674"/>
            <a:ext cx="10465798" cy="328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07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912" y="2379785"/>
            <a:ext cx="8211374" cy="2750221"/>
          </a:xfrm>
        </p:spPr>
      </p:pic>
    </p:spTree>
    <p:extLst>
      <p:ext uri="{BB962C8B-B14F-4D97-AF65-F5344CB8AC3E}">
        <p14:creationId xmlns:p14="http://schemas.microsoft.com/office/powerpoint/2010/main" val="202507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12" y="1789991"/>
            <a:ext cx="10671857" cy="3529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75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72985" y="1579563"/>
            <a:ext cx="9144000" cy="2387600"/>
          </a:xfrm>
        </p:spPr>
        <p:txBody>
          <a:bodyPr/>
          <a:lstStyle/>
          <a:p>
            <a:r>
              <a:rPr lang="he-IL" dirty="0" smtClean="0"/>
              <a:t>משוב על היום המקוון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619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</TotalTime>
  <Words>116</Words>
  <Application>Microsoft Office PowerPoint</Application>
  <PresentationFormat>מותאם אישית</PresentationFormat>
  <Paragraphs>35</Paragraphs>
  <Slides>16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17" baseType="lpstr">
      <vt:lpstr>זרימה</vt:lpstr>
      <vt:lpstr>     קריית חינוך "דרור" משוב יום מקוון שכבת ח'</vt:lpstr>
      <vt:lpstr>מצגת של PowerPoint</vt:lpstr>
      <vt:lpstr>מצגת של PowerPoint</vt:lpstr>
      <vt:lpstr>משוב על הפעילות במדעים</vt:lpstr>
      <vt:lpstr>מצגת של PowerPoint</vt:lpstr>
      <vt:lpstr>מצגת של PowerPoint</vt:lpstr>
      <vt:lpstr>מצגת של PowerPoint</vt:lpstr>
      <vt:lpstr>מצגת של PowerPoint</vt:lpstr>
      <vt:lpstr>משוב על היום המקוון</vt:lpstr>
      <vt:lpstr>מצגת של PowerPoint</vt:lpstr>
      <vt:lpstr>האם נתקלת בבעיות טכניות (לא הצלחת לפתוח את הילקוט הדיגיטלי, לא הצלחת להדליק את המחשב) </vt:lpstr>
      <vt:lpstr>איך הצלחת לפתור בעיות אלו</vt:lpstr>
      <vt:lpstr>מצגת של PowerPoint</vt:lpstr>
      <vt:lpstr>מצגת של PowerPoint</vt:lpstr>
      <vt:lpstr>יתרונות יום לימודים מקוון</vt:lpstr>
      <vt:lpstr>חסרונות יום לימודים מקוון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אורית קלינגר</cp:lastModifiedBy>
  <cp:revision>12</cp:revision>
  <dcterms:created xsi:type="dcterms:W3CDTF">2016-03-09T11:00:08Z</dcterms:created>
  <dcterms:modified xsi:type="dcterms:W3CDTF">2016-03-09T17:34:32Z</dcterms:modified>
</cp:coreProperties>
</file>